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56" r:id="rId4"/>
    <p:sldId id="257" r:id="rId5"/>
    <p:sldId id="258" r:id="rId6"/>
    <p:sldId id="259" r:id="rId7"/>
    <p:sldId id="260" r:id="rId8"/>
    <p:sldId id="261" r:id="rId9"/>
    <p:sldId id="262" r:id="rId10"/>
    <p:sldId id="264" r:id="rId11"/>
    <p:sldId id="263" r:id="rId12"/>
    <p:sldId id="265" r:id="rId13"/>
    <p:sldId id="269" r:id="rId14"/>
    <p:sldId id="266" r:id="rId15"/>
    <p:sldId id="267" r:id="rId16"/>
    <p:sldId id="270" r:id="rId17"/>
    <p:sldId id="271" r:id="rId18"/>
    <p:sldId id="272" r:id="rId19"/>
    <p:sldId id="273" r:id="rId20"/>
    <p:sldId id="274" r:id="rId21"/>
    <p:sldId id="275" r:id="rId22"/>
    <p:sldId id="276" r:id="rId23"/>
    <p:sldId id="277" r:id="rId24"/>
    <p:sldId id="278" r:id="rId25"/>
    <p:sldId id="279" r:id="rId26"/>
    <p:sldId id="287" r:id="rId27"/>
    <p:sldId id="280" r:id="rId28"/>
    <p:sldId id="281" r:id="rId29"/>
    <p:sldId id="282" r:id="rId30"/>
    <p:sldId id="283" r:id="rId31"/>
    <p:sldId id="284"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28115D-21AE-4AC5-B788-31E5473E49A4}" type="datetimeFigureOut">
              <a:rPr lang="tr-TR" smtClean="0"/>
              <a:t>07.12.2016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391272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28115D-21AE-4AC5-B788-31E5473E49A4}" type="datetimeFigureOut">
              <a:rPr lang="tr-TR" smtClean="0"/>
              <a:t>07.12.2016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13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28115D-21AE-4AC5-B788-31E5473E49A4}" type="datetimeFigureOut">
              <a:rPr lang="tr-TR" smtClean="0"/>
              <a:t>07.12.2016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70877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28115D-21AE-4AC5-B788-31E5473E49A4}" type="datetimeFigureOut">
              <a:rPr lang="tr-TR" smtClean="0"/>
              <a:t>07.12.2016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46874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28115D-21AE-4AC5-B788-31E5473E49A4}" type="datetimeFigureOut">
              <a:rPr lang="tr-TR" smtClean="0"/>
              <a:t>07.12.2016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83130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28115D-21AE-4AC5-B788-31E5473E49A4}" type="datetimeFigureOut">
              <a:rPr lang="tr-TR" smtClean="0"/>
              <a:t>07.12.2016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34162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28115D-21AE-4AC5-B788-31E5473E49A4}" type="datetimeFigureOut">
              <a:rPr lang="tr-TR" smtClean="0"/>
              <a:t>07.12.2016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71841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28115D-21AE-4AC5-B788-31E5473E49A4}" type="datetimeFigureOut">
              <a:rPr lang="tr-TR" smtClean="0"/>
              <a:t>07.12.2016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64711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28115D-21AE-4AC5-B788-31E5473E49A4}" type="datetimeFigureOut">
              <a:rPr lang="tr-TR" smtClean="0"/>
              <a:t>07.12.2016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425500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28115D-21AE-4AC5-B788-31E5473E49A4}" type="datetimeFigureOut">
              <a:rPr lang="tr-TR" smtClean="0"/>
              <a:t>07.12.2016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175638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28115D-21AE-4AC5-B788-31E5473E49A4}" type="datetimeFigureOut">
              <a:rPr lang="tr-TR" smtClean="0"/>
              <a:t>07.12.2016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45282AE-F2D7-463E-9B3C-13ECE3F495FE}" type="slidenum">
              <a:rPr lang="tr-TR" smtClean="0"/>
              <a:t>‹#›</a:t>
            </a:fld>
            <a:endParaRPr lang="tr-TR"/>
          </a:p>
        </p:txBody>
      </p:sp>
    </p:spTree>
    <p:extLst>
      <p:ext uri="{BB962C8B-B14F-4D97-AF65-F5344CB8AC3E}">
        <p14:creationId xmlns:p14="http://schemas.microsoft.com/office/powerpoint/2010/main" val="402849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8115D-21AE-4AC5-B788-31E5473E49A4}" type="datetimeFigureOut">
              <a:rPr lang="tr-TR" smtClean="0"/>
              <a:t>07.12.2016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282AE-F2D7-463E-9B3C-13ECE3F495FE}" type="slidenum">
              <a:rPr lang="tr-TR" smtClean="0"/>
              <a:t>‹#›</a:t>
            </a:fld>
            <a:endParaRPr lang="tr-TR"/>
          </a:p>
        </p:txBody>
      </p:sp>
    </p:spTree>
    <p:extLst>
      <p:ext uri="{BB962C8B-B14F-4D97-AF65-F5344CB8AC3E}">
        <p14:creationId xmlns:p14="http://schemas.microsoft.com/office/powerpoint/2010/main" val="1840141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bideb.tubitak.gov.t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3111103"/>
            <a:ext cx="7772400" cy="1470025"/>
          </a:xfrm>
        </p:spPr>
        <p:txBody>
          <a:bodyPr/>
          <a:lstStyle/>
          <a:p>
            <a:r>
              <a:rPr lang="tr-TR" dirty="0" smtClean="0"/>
              <a:t>ULUTEK ÖĞRETMEN AKADEMİSİ</a:t>
            </a:r>
            <a:endParaRPr lang="tr-TR" dirty="0"/>
          </a:p>
        </p:txBody>
      </p:sp>
      <p:sp>
        <p:nvSpPr>
          <p:cNvPr id="3" name="Alt Başlık 2"/>
          <p:cNvSpPr>
            <a:spLocks noGrp="1"/>
          </p:cNvSpPr>
          <p:nvPr>
            <p:ph type="subTitle" idx="1"/>
          </p:nvPr>
        </p:nvSpPr>
        <p:spPr>
          <a:xfrm>
            <a:off x="1371600" y="5060776"/>
            <a:ext cx="6400800" cy="1752600"/>
          </a:xfrm>
        </p:spPr>
        <p:txBody>
          <a:bodyPr/>
          <a:lstStyle/>
          <a:p>
            <a:r>
              <a:rPr lang="tr-TR" dirty="0" smtClean="0"/>
              <a:t>GELECEĞE YÖN VERECEK ÖĞRETMENLER ULUTEK’ DE BULUŞUYOR. </a:t>
            </a:r>
            <a:endParaRPr lang="tr-TR"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9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226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Bölge</a:t>
            </a:r>
            <a:endParaRPr lang="tr-TR" dirty="0"/>
          </a:p>
        </p:txBody>
      </p:sp>
      <p:sp>
        <p:nvSpPr>
          <p:cNvPr id="3" name="İçerik Yer Tutucusu 2"/>
          <p:cNvSpPr>
            <a:spLocks noGrp="1"/>
          </p:cNvSpPr>
          <p:nvPr>
            <p:ph idx="1"/>
          </p:nvPr>
        </p:nvSpPr>
        <p:spPr/>
        <p:txBody>
          <a:bodyPr>
            <a:normAutofit/>
          </a:bodyPr>
          <a:lstStyle/>
          <a:p>
            <a:r>
              <a:rPr lang="tr-TR" dirty="0" smtClean="0"/>
              <a:t>Sergide öğrenciler jüriler tarafından </a:t>
            </a:r>
            <a:r>
              <a:rPr lang="tr-TR" u="sng" dirty="0" smtClean="0"/>
              <a:t>mülakata</a:t>
            </a:r>
            <a:r>
              <a:rPr lang="tr-TR" dirty="0" smtClean="0"/>
              <a:t> alınarak projeler değerlendirilir. </a:t>
            </a:r>
          </a:p>
          <a:p>
            <a:r>
              <a:rPr lang="tr-TR" dirty="0" smtClean="0"/>
              <a:t>Bölge yarışmasında ödül alan öğrencilere başarı belgesi ve para ödülü verilir.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636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Final</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Finalist olarak belirlenen projeler </a:t>
            </a:r>
            <a:r>
              <a:rPr lang="tr-TR" u="sng" dirty="0" smtClean="0"/>
              <a:t>Mayıs ayında Final</a:t>
            </a:r>
            <a:r>
              <a:rPr lang="tr-TR" dirty="0" smtClean="0"/>
              <a:t> Yarışmasına davet edilir.</a:t>
            </a:r>
          </a:p>
          <a:p>
            <a:pPr algn="just"/>
            <a:r>
              <a:rPr lang="tr-TR" dirty="0" smtClean="0"/>
              <a:t>Final Yarışmasında projeler alanlarında uzman akademik jürilerce değerlendirilir ve her alanda derece alan öğrencilere </a:t>
            </a:r>
            <a:r>
              <a:rPr lang="tr-TR" u="sng" dirty="0" smtClean="0"/>
              <a:t>para ödülü </a:t>
            </a:r>
            <a:r>
              <a:rPr lang="tr-TR" dirty="0" smtClean="0"/>
              <a:t>ve </a:t>
            </a:r>
            <a:r>
              <a:rPr lang="tr-TR" u="sng" dirty="0" smtClean="0"/>
              <a:t>başarı belgesi</a:t>
            </a:r>
            <a:r>
              <a:rPr lang="tr-TR" dirty="0" smtClean="0"/>
              <a:t>; </a:t>
            </a:r>
            <a:r>
              <a:rPr lang="tr-TR" u="sng" dirty="0" smtClean="0"/>
              <a:t>danışman öğretmenine para ödülü verilir</a:t>
            </a:r>
            <a:r>
              <a:rPr lang="tr-TR" dirty="0" smtClean="0"/>
              <a:t>. Değerlendirme sonucunda jüri tarafından uygun bulunursa </a:t>
            </a:r>
            <a:r>
              <a:rPr lang="tr-TR" u="sng" dirty="0" smtClean="0"/>
              <a:t>Yılın Genç Araştırmacısı Ödülü</a:t>
            </a:r>
            <a:r>
              <a:rPr lang="tr-TR" dirty="0" smtClean="0"/>
              <a:t> de verilebilir.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78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Final</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Takım halinde yarışmaya katılan öğrencilerin bölge ve final sergilerine davet edilmeleri durumunda, </a:t>
            </a:r>
            <a:r>
              <a:rPr lang="tr-TR" u="sng" dirty="0" smtClean="0"/>
              <a:t>sergide ve sunumda her iki öğrencinin de bulunması zorunludur</a:t>
            </a:r>
            <a:r>
              <a:rPr lang="tr-TR" dirty="0" smtClean="0"/>
              <a:t>, </a:t>
            </a:r>
            <a:r>
              <a:rPr lang="tr-TR" u="sng" dirty="0" smtClean="0"/>
              <a:t>aksi halde her iki öğrencide yarışmadan </a:t>
            </a:r>
            <a:r>
              <a:rPr lang="tr-TR" dirty="0" smtClean="0"/>
              <a:t>elenir.</a:t>
            </a:r>
          </a:p>
          <a:p>
            <a:pPr algn="just"/>
            <a:r>
              <a:rPr lang="tr-TR" dirty="0" smtClean="0"/>
              <a:t>Sergilerin yapılacağı illerin dışından gelecek öğrenciler ile okul müdürlüğünce görevlendirilecek olan her proje için bir öğretmenin </a:t>
            </a:r>
            <a:r>
              <a:rPr lang="tr-TR" u="sng" dirty="0" smtClean="0"/>
              <a:t>konaklama</a:t>
            </a:r>
            <a:r>
              <a:rPr lang="tr-TR" dirty="0" smtClean="0"/>
              <a:t> (iki veya üç kişilik odalar) ve geliş-dönüş (otobüs, tren) </a:t>
            </a:r>
            <a:r>
              <a:rPr lang="tr-TR" u="sng" dirty="0" smtClean="0"/>
              <a:t>yol giderleri </a:t>
            </a:r>
            <a:r>
              <a:rPr lang="tr-TR" dirty="0" smtClean="0"/>
              <a:t>TÜBİTAK tarafından karşılanır.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8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ÜBİTAK Proje Yarışması Ödül Töreni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76064"/>
            <a:ext cx="9168339" cy="51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86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Ödül</a:t>
            </a:r>
            <a:endParaRPr lang="tr-TR" dirty="0"/>
          </a:p>
        </p:txBody>
      </p:sp>
      <p:sp>
        <p:nvSpPr>
          <p:cNvPr id="3" name="İçerik Yer Tutucusu 2"/>
          <p:cNvSpPr>
            <a:spLocks noGrp="1"/>
          </p:cNvSpPr>
          <p:nvPr>
            <p:ph idx="1"/>
          </p:nvPr>
        </p:nvSpPr>
        <p:spPr/>
        <p:txBody>
          <a:bodyPr>
            <a:normAutofit/>
          </a:bodyPr>
          <a:lstStyle/>
          <a:p>
            <a:pPr algn="just"/>
            <a:r>
              <a:rPr lang="tr-TR" dirty="0" smtClean="0"/>
              <a:t>Final Yarışmasında </a:t>
            </a:r>
            <a:r>
              <a:rPr lang="tr-TR" u="sng" dirty="0" smtClean="0"/>
              <a:t>ulusal dereceye </a:t>
            </a:r>
            <a:r>
              <a:rPr lang="tr-TR" dirty="0" smtClean="0"/>
              <a:t>giren öğrenciler üniversite sınavına girecekleri </a:t>
            </a:r>
            <a:r>
              <a:rPr lang="tr-TR" u="sng" dirty="0" smtClean="0"/>
              <a:t>ilk yıl</a:t>
            </a:r>
            <a:r>
              <a:rPr lang="tr-TR" dirty="0" smtClean="0"/>
              <a:t>, </a:t>
            </a:r>
            <a:r>
              <a:rPr lang="tr-TR" u="sng" dirty="0" smtClean="0"/>
              <a:t>bir defaya mahsus</a:t>
            </a:r>
            <a:r>
              <a:rPr lang="tr-TR" dirty="0" smtClean="0"/>
              <a:t> olmak üzere derece aldıkları alanla ilgili bir bölümü seçmeleri durumunda yarışmada aldıkları derece ile orantılı ek katsayı uygulamasından yararlanırlar. (2017 ÖSYS Kılavuzu) Bunun için başvuruda bulunmaları gerekir. </a:t>
            </a:r>
          </a:p>
          <a:p>
            <a:pPr marL="0" indent="0" algn="just">
              <a:buNone/>
            </a:pP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872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Ödül</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u="sng" dirty="0" smtClean="0"/>
              <a:t>Uluslararası proje yarışmalarına </a:t>
            </a:r>
            <a:r>
              <a:rPr lang="tr-TR" dirty="0" smtClean="0"/>
              <a:t>TÜBİTAK tarafından gönderilecek projeler Final yarışmasına katılan projeler arasından belirlenir. Uluslararası Proje Yarışmalarına TÜBİTAK tarafından gönderilerek Birincilik, İkincilik, Üçüncülük ödüllerinden birini alan öğrenciler derece aldıkları alanla ilgili bir bölümü tercih etmeleri durumunda </a:t>
            </a:r>
            <a:r>
              <a:rPr lang="tr-TR" u="sng" dirty="0" smtClean="0"/>
              <a:t>alanlarındaki</a:t>
            </a:r>
            <a:r>
              <a:rPr lang="tr-TR" dirty="0" smtClean="0"/>
              <a:t> yükseköğretim programlarından </a:t>
            </a:r>
            <a:r>
              <a:rPr lang="tr-TR" u="sng" dirty="0" smtClean="0"/>
              <a:t>burslu programlar hariç </a:t>
            </a:r>
            <a:r>
              <a:rPr lang="tr-TR" dirty="0" smtClean="0"/>
              <a:t>istedikleri programa </a:t>
            </a:r>
            <a:r>
              <a:rPr lang="tr-TR" u="sng" dirty="0" smtClean="0"/>
              <a:t>sınavsız olarak kontenjan dışından </a:t>
            </a:r>
            <a:r>
              <a:rPr lang="tr-TR" dirty="0" smtClean="0"/>
              <a:t>ÖSYM tarafından yerleştirilir.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39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54152"/>
            <a:ext cx="8229600" cy="1143000"/>
          </a:xfrm>
        </p:spPr>
        <p:txBody>
          <a:bodyPr>
            <a:normAutofit fontScale="90000"/>
          </a:bodyPr>
          <a:lstStyle/>
          <a:p>
            <a:r>
              <a:rPr lang="tr-TR" dirty="0" smtClean="0"/>
              <a:t>ORTA OKULLAR ARASI PROJE YARIŞMASI</a:t>
            </a:r>
            <a:endParaRPr lang="tr-TR" dirty="0"/>
          </a:p>
        </p:txBody>
      </p:sp>
      <p:pic>
        <p:nvPicPr>
          <p:cNvPr id="2050"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s://www.tubitak.gov.tr/sites/default/files/styles/ana_gorsel/public/istock_80566049_xlarge.jpg?itok=tBi7bqT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6" y="404664"/>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58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lgn="just">
              <a:buNone/>
            </a:pPr>
            <a:r>
              <a:rPr lang="tr-TR" b="1" dirty="0" smtClean="0"/>
              <a:t>Alanlar: </a:t>
            </a:r>
            <a:r>
              <a:rPr lang="tr-TR" dirty="0" smtClean="0"/>
              <a:t>Fen Bilimleri (Fizik, Kimya, Biyoloji) ve Matematik</a:t>
            </a:r>
          </a:p>
          <a:p>
            <a:pPr marL="0" indent="0" algn="just">
              <a:buNone/>
            </a:pPr>
            <a:endParaRPr lang="tr-TR" dirty="0"/>
          </a:p>
          <a:p>
            <a:pPr marL="0" indent="0" algn="just">
              <a:buNone/>
            </a:pPr>
            <a:r>
              <a:rPr lang="tr-TR" b="1" dirty="0" smtClean="0"/>
              <a:t>Başvuru Tarihi:</a:t>
            </a:r>
            <a:r>
              <a:rPr lang="tr-TR" dirty="0" smtClean="0"/>
              <a:t> 25 Ocak – 15 Şubat 2017</a:t>
            </a:r>
          </a:p>
          <a:p>
            <a:pPr marL="0" indent="0" algn="just">
              <a:buNone/>
            </a:pPr>
            <a:endParaRPr lang="tr-TR" dirty="0"/>
          </a:p>
          <a:p>
            <a:pPr marL="0" indent="0" algn="just">
              <a:buNone/>
            </a:pPr>
            <a:r>
              <a:rPr lang="tr-TR" b="1" dirty="0" smtClean="0"/>
              <a:t>Başvuru Adresi:  </a:t>
            </a:r>
            <a:r>
              <a:rPr lang="tr-TR" dirty="0" smtClean="0">
                <a:hlinkClick r:id="rId2"/>
              </a:rPr>
              <a:t>https://e-bideb.tubitak.gov.tr</a:t>
            </a:r>
            <a:r>
              <a:rPr lang="tr-TR" dirty="0" smtClean="0"/>
              <a:t> (Danışman Öğretmen Yapacaktır)</a:t>
            </a:r>
          </a:p>
          <a:p>
            <a:pPr marL="0" indent="0" algn="just">
              <a:buNone/>
            </a:pPr>
            <a:endParaRPr lang="tr-TR" dirty="0"/>
          </a:p>
        </p:txBody>
      </p:sp>
      <p:pic>
        <p:nvPicPr>
          <p:cNvPr id="4" name="Picture 2" descr="İlgili res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45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 Koşulları</a:t>
            </a:r>
            <a:endParaRPr lang="tr-TR" dirty="0"/>
          </a:p>
        </p:txBody>
      </p:sp>
      <p:sp>
        <p:nvSpPr>
          <p:cNvPr id="3" name="İçerik Yer Tutucusu 2"/>
          <p:cNvSpPr>
            <a:spLocks noGrp="1"/>
          </p:cNvSpPr>
          <p:nvPr>
            <p:ph idx="1"/>
          </p:nvPr>
        </p:nvSpPr>
        <p:spPr/>
        <p:txBody>
          <a:bodyPr>
            <a:normAutofit fontScale="85000" lnSpcReduction="20000"/>
          </a:bodyPr>
          <a:lstStyle/>
          <a:p>
            <a:pPr algn="just"/>
            <a:r>
              <a:rPr lang="tr-TR" dirty="0" smtClean="0"/>
              <a:t>Yarışmaya, Türkiye ve K.K.T.C.de öğrenim gören </a:t>
            </a:r>
            <a:r>
              <a:rPr lang="tr-TR" u="sng" dirty="0" smtClean="0"/>
              <a:t>5, 6, 7, ve 8. </a:t>
            </a:r>
            <a:r>
              <a:rPr lang="tr-TR" dirty="0" smtClean="0"/>
              <a:t>sınıf ortaokul öğrencileri katılabilir.</a:t>
            </a:r>
          </a:p>
          <a:p>
            <a:pPr algn="just"/>
            <a:r>
              <a:rPr lang="tr-TR" dirty="0" smtClean="0"/>
              <a:t>Yarışmaya </a:t>
            </a:r>
            <a:r>
              <a:rPr lang="tr-TR" u="sng" dirty="0" smtClean="0"/>
              <a:t>her öğrenci yalnızca bir proje </a:t>
            </a:r>
            <a:r>
              <a:rPr lang="tr-TR" dirty="0" smtClean="0"/>
              <a:t>ile katılabilir ve her proje </a:t>
            </a:r>
            <a:r>
              <a:rPr lang="tr-TR" u="sng" dirty="0" smtClean="0"/>
              <a:t>en çok iki öğrenci tarafından</a:t>
            </a:r>
            <a:r>
              <a:rPr lang="tr-TR" dirty="0" smtClean="0"/>
              <a:t> hazırlanır.</a:t>
            </a:r>
          </a:p>
          <a:p>
            <a:pPr algn="just"/>
            <a:r>
              <a:rPr lang="tr-TR" dirty="0" smtClean="0"/>
              <a:t>Projede 1 danışman yer alır. Danışman </a:t>
            </a:r>
            <a:r>
              <a:rPr lang="tr-TR" u="sng" dirty="0" smtClean="0"/>
              <a:t>en fazla 3 </a:t>
            </a:r>
            <a:r>
              <a:rPr lang="tr-TR" dirty="0" smtClean="0"/>
              <a:t>projeye danışmanlık yapabilir. Danışman öğrencilerle aynı okuldan olmalıdır. Danışman </a:t>
            </a:r>
            <a:r>
              <a:rPr lang="tr-TR" u="sng" dirty="0" smtClean="0"/>
              <a:t>için alan sınırlaması </a:t>
            </a:r>
            <a:r>
              <a:rPr lang="tr-TR" dirty="0" smtClean="0"/>
              <a:t>yoktur. </a:t>
            </a:r>
          </a:p>
          <a:p>
            <a:pPr algn="just"/>
            <a:r>
              <a:rPr lang="tr-TR" dirty="0" smtClean="0"/>
              <a:t>Son başvuru tarihinden önce aynı projeyle bu veya başka bir yarışmaya katıldığı ya da başvurduğu tespit edilen projeler, hangi aşamada olursa olsun yarışmadan</a:t>
            </a:r>
            <a:r>
              <a:rPr lang="tr-TR" u="sng" dirty="0" smtClean="0"/>
              <a:t> elenir</a:t>
            </a:r>
            <a:r>
              <a:rPr lang="tr-TR" dirty="0" smtClean="0"/>
              <a:t>. </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32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Online başvuru sonrası sistemden alınan Proje Başvuru Onay Formu çıktısı öğrenci/</a:t>
            </a:r>
            <a:r>
              <a:rPr lang="tr-TR" dirty="0" err="1" smtClean="0"/>
              <a:t>ler</a:t>
            </a:r>
            <a:r>
              <a:rPr lang="tr-TR" dirty="0" smtClean="0"/>
              <a:t>, danışman ve okul müdürlüğü tarafından imzalanarak 20 Şubat 2017 tarihi saat 17.00’e kadar </a:t>
            </a:r>
            <a:r>
              <a:rPr lang="tr-TR" u="sng" dirty="0" smtClean="0"/>
              <a:t>Bölge Koordinatörlüğü adresine gönderilir veya elden teslim edilir </a:t>
            </a:r>
            <a:r>
              <a:rPr lang="tr-TR" dirty="0" smtClean="0"/>
              <a:t>(Proje başvuruları TÜBİTAK’a gönderilmeyecektir).</a:t>
            </a:r>
          </a:p>
          <a:p>
            <a:pPr algn="just"/>
            <a:r>
              <a:rPr lang="tr-TR" dirty="0" smtClean="0"/>
              <a:t>Başvuru </a:t>
            </a:r>
            <a:r>
              <a:rPr lang="tr-TR" u="sng" dirty="0" smtClean="0"/>
              <a:t>sistemi kapandıktan sonra </a:t>
            </a:r>
            <a:r>
              <a:rPr lang="tr-TR" dirty="0" smtClean="0"/>
              <a:t>danışman değişiklik talepleri kabul edilmez. </a:t>
            </a:r>
          </a:p>
          <a:p>
            <a:pPr algn="just"/>
            <a:r>
              <a:rPr lang="tr-TR" dirty="0" smtClean="0"/>
              <a:t>Öğrenci/</a:t>
            </a:r>
            <a:r>
              <a:rPr lang="tr-TR" dirty="0" err="1" smtClean="0"/>
              <a:t>lerin</a:t>
            </a:r>
            <a:r>
              <a:rPr lang="tr-TR" dirty="0" smtClean="0"/>
              <a:t> </a:t>
            </a:r>
            <a:r>
              <a:rPr lang="tr-TR" u="sng" dirty="0" smtClean="0"/>
              <a:t>son altı ay </a:t>
            </a:r>
            <a:r>
              <a:rPr lang="tr-TR" dirty="0" smtClean="0"/>
              <a:t>içinde </a:t>
            </a:r>
            <a:r>
              <a:rPr lang="tr-TR" u="sng" dirty="0" smtClean="0"/>
              <a:t>yakın mesafeden</a:t>
            </a:r>
            <a:r>
              <a:rPr lang="tr-TR" dirty="0" smtClean="0"/>
              <a:t> çekilmiş vesikalık fotoğrafları sisteme yüklenir.  </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63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468"/>
            <a:ext cx="9166166" cy="36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746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a:xfrm>
            <a:off x="457200" y="1639341"/>
            <a:ext cx="8229600" cy="4525963"/>
          </a:xfrm>
        </p:spPr>
        <p:txBody>
          <a:bodyPr>
            <a:normAutofit fontScale="77500" lnSpcReduction="20000"/>
          </a:bodyPr>
          <a:lstStyle/>
          <a:p>
            <a:pPr algn="just"/>
            <a:r>
              <a:rPr lang="tr-TR" dirty="0" smtClean="0"/>
              <a:t>Proje istenilen formatta hazırlanarak sisteme </a:t>
            </a:r>
            <a:r>
              <a:rPr lang="tr-TR" u="sng" dirty="0" smtClean="0"/>
              <a:t>PDF olarak </a:t>
            </a:r>
            <a:r>
              <a:rPr lang="tr-TR" dirty="0" smtClean="0"/>
              <a:t>yüklenir. </a:t>
            </a:r>
          </a:p>
          <a:p>
            <a:pPr algn="just"/>
            <a:r>
              <a:rPr lang="tr-TR" b="1" dirty="0" smtClean="0"/>
              <a:t>Proje özeti, planı ve raporu üzerine kişisel ve kurumsal bilgi (ad, adres vb.) ve görsellere (amblem, arma, fotoğraf vb.) yer verilmesi kesinlikle yasaktır.</a:t>
            </a:r>
          </a:p>
          <a:p>
            <a:pPr algn="just"/>
            <a:r>
              <a:rPr lang="tr-TR" dirty="0" smtClean="0"/>
              <a:t>Video eklenmesi zorunlu değildir. Yüklenmesi durumunda videonun </a:t>
            </a:r>
            <a:r>
              <a:rPr lang="tr-TR" u="sng" dirty="0" smtClean="0"/>
              <a:t>boyutu 10 MB’ı</a:t>
            </a:r>
            <a:r>
              <a:rPr lang="tr-TR" dirty="0" smtClean="0"/>
              <a:t> geçmeyecektir. Video kaydında projeyi hazırlayan kişileri ve okullarını çağrıştıracak, ortaya çıkaracak </a:t>
            </a:r>
            <a:r>
              <a:rPr lang="tr-TR" u="sng" dirty="0" smtClean="0"/>
              <a:t>her türlü kişisel ve kurumsal bilgi</a:t>
            </a:r>
            <a:r>
              <a:rPr lang="tr-TR" dirty="0" smtClean="0"/>
              <a:t> (ad, adres vb.) ve görsellere (amblem, arma, fotoğraf vb.) yer verilmesi yasaktır. Aksi durumdaki projeler yarışmadan elenir.</a:t>
            </a:r>
          </a:p>
          <a:p>
            <a:pPr algn="just"/>
            <a:r>
              <a:rPr lang="tr-TR" u="sng" dirty="0" smtClean="0"/>
              <a:t>Yanlış alandan</a:t>
            </a:r>
            <a:r>
              <a:rPr lang="tr-TR" dirty="0" smtClean="0"/>
              <a:t> başvuran projeler yarışmadan elenir. </a:t>
            </a:r>
            <a:endParaRPr lang="tr-TR" b="1" dirty="0" smtClean="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4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Bölge</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Proje Rehberine uygun olarak hazırlanan projeler, “</a:t>
            </a:r>
            <a:r>
              <a:rPr lang="tr-TR" u="sng" dirty="0" smtClean="0"/>
              <a:t>Proje Raporu</a:t>
            </a:r>
            <a:r>
              <a:rPr lang="tr-TR" dirty="0" smtClean="0"/>
              <a:t>” üzerinden değerlendirilir.</a:t>
            </a:r>
          </a:p>
          <a:p>
            <a:pPr algn="just"/>
            <a:r>
              <a:rPr lang="tr-TR" dirty="0" smtClean="0"/>
              <a:t>Projeler, Özgünlük ve Yaratıcılık, Kullanılan Bilimsel Yöntem, Tutarlılık ve Katkı, Yararlılık (Ekonomik, Sosyal, …), Uygulanabilirlik ve Kullanışlılık, Kaynak Taraması, Özümseme ve Hâkimiyet, Sonuç ve Açıklık gibi kriterlere göre değerlendirilir.</a:t>
            </a:r>
            <a:endParaRPr lang="tr-TR" b="1"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096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Bölge</a:t>
            </a:r>
            <a:endParaRPr lang="tr-TR" dirty="0"/>
          </a:p>
        </p:txBody>
      </p:sp>
      <p:sp>
        <p:nvSpPr>
          <p:cNvPr id="3" name="İçerik Yer Tutucusu 2"/>
          <p:cNvSpPr>
            <a:spLocks noGrp="1"/>
          </p:cNvSpPr>
          <p:nvPr>
            <p:ph idx="1"/>
          </p:nvPr>
        </p:nvSpPr>
        <p:spPr/>
        <p:txBody>
          <a:bodyPr>
            <a:normAutofit/>
          </a:bodyPr>
          <a:lstStyle/>
          <a:p>
            <a:r>
              <a:rPr lang="tr-TR" dirty="0" smtClean="0"/>
              <a:t>Sergide öğrenciler jüriler tarafından </a:t>
            </a:r>
            <a:r>
              <a:rPr lang="tr-TR" u="sng" dirty="0" smtClean="0"/>
              <a:t>mülakata</a:t>
            </a:r>
            <a:r>
              <a:rPr lang="tr-TR" dirty="0" smtClean="0"/>
              <a:t> alınarak projeler değerlendirilir. </a:t>
            </a:r>
          </a:p>
          <a:p>
            <a:r>
              <a:rPr lang="tr-TR" dirty="0" smtClean="0"/>
              <a:t>Bölge yarışmasında ödül alan öğrencilere başarı belgesi ve para ödülü verilir.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799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Final</a:t>
            </a:r>
            <a:endParaRPr lang="tr-TR" dirty="0"/>
          </a:p>
        </p:txBody>
      </p:sp>
      <p:sp>
        <p:nvSpPr>
          <p:cNvPr id="3" name="İçerik Yer Tutucusu 2"/>
          <p:cNvSpPr>
            <a:spLocks noGrp="1"/>
          </p:cNvSpPr>
          <p:nvPr>
            <p:ph idx="1"/>
          </p:nvPr>
        </p:nvSpPr>
        <p:spPr/>
        <p:txBody>
          <a:bodyPr>
            <a:normAutofit/>
          </a:bodyPr>
          <a:lstStyle/>
          <a:p>
            <a:pPr algn="just"/>
            <a:r>
              <a:rPr lang="tr-TR" dirty="0" smtClean="0"/>
              <a:t>Finalist olarak belirlenen projeler </a:t>
            </a:r>
            <a:r>
              <a:rPr lang="tr-TR" u="sng" dirty="0" smtClean="0"/>
              <a:t>Mayıs veya Haziran ayında Final</a:t>
            </a:r>
            <a:r>
              <a:rPr lang="tr-TR" dirty="0" smtClean="0"/>
              <a:t> Yarışmasına davet edilir.</a:t>
            </a:r>
          </a:p>
          <a:p>
            <a:pPr algn="just"/>
            <a:r>
              <a:rPr lang="tr-TR" dirty="0" smtClean="0"/>
              <a:t>Final Yarışmasında projeler alanlarında uzman akademik jürilerce değerlendirilir ve her alanda derece alan öğrencilere </a:t>
            </a:r>
            <a:r>
              <a:rPr lang="tr-TR" u="sng" dirty="0" smtClean="0"/>
              <a:t>para ödülü </a:t>
            </a:r>
            <a:r>
              <a:rPr lang="tr-TR" dirty="0" smtClean="0"/>
              <a:t>ve </a:t>
            </a:r>
            <a:r>
              <a:rPr lang="tr-TR" u="sng" dirty="0" smtClean="0"/>
              <a:t>başarı belgesi</a:t>
            </a:r>
            <a:r>
              <a:rPr lang="tr-TR" dirty="0" smtClean="0"/>
              <a:t>; </a:t>
            </a:r>
            <a:r>
              <a:rPr lang="tr-TR" u="sng" dirty="0" smtClean="0"/>
              <a:t>danışman öğretmenine para ödülü verilir</a:t>
            </a:r>
            <a:r>
              <a:rPr lang="tr-TR" dirty="0" smtClean="0"/>
              <a:t>. </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99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Final</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Takım halinde yarışmaya katılan öğrencilerin bölge ve final sergilerine davet edilmeleri durumunda, </a:t>
            </a:r>
            <a:r>
              <a:rPr lang="tr-TR" u="sng" dirty="0" smtClean="0"/>
              <a:t>sergide ve sunumda her iki öğrencinin de bulunması zorunludur</a:t>
            </a:r>
            <a:r>
              <a:rPr lang="tr-TR" dirty="0" smtClean="0"/>
              <a:t>, </a:t>
            </a:r>
            <a:r>
              <a:rPr lang="tr-TR" u="sng" dirty="0" smtClean="0"/>
              <a:t>aksi halde her iki öğrencide yarışmadan </a:t>
            </a:r>
            <a:r>
              <a:rPr lang="tr-TR" dirty="0" smtClean="0"/>
              <a:t>elenir.</a:t>
            </a:r>
          </a:p>
          <a:p>
            <a:pPr algn="just"/>
            <a:r>
              <a:rPr lang="tr-TR" dirty="0" smtClean="0"/>
              <a:t>Sergilerin yapılacağı illerin dışından gelecek öğrenciler ile okul müdürlüğünce görevlendirilecek olan her proje için bir öğretmenin </a:t>
            </a:r>
            <a:r>
              <a:rPr lang="tr-TR" u="sng" dirty="0" smtClean="0"/>
              <a:t>konaklama</a:t>
            </a:r>
            <a:r>
              <a:rPr lang="tr-TR" dirty="0" smtClean="0"/>
              <a:t> (iki veya üç kişilik odalar) ve geliş-dönüş (otobüs, tren) </a:t>
            </a:r>
            <a:r>
              <a:rPr lang="tr-TR" u="sng" dirty="0" smtClean="0"/>
              <a:t>yol giderleri </a:t>
            </a:r>
            <a:r>
              <a:rPr lang="tr-TR" dirty="0" smtClean="0"/>
              <a:t>TÜBİTAK tarafından karşılanır.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7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übitak bu benim eserim final baka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6" y="1700385"/>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88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Araştırma Projesi</a:t>
            </a:r>
            <a:endParaRPr lang="tr-TR" dirty="0"/>
          </a:p>
        </p:txBody>
      </p:sp>
      <p:sp>
        <p:nvSpPr>
          <p:cNvPr id="3" name="İçerik Yer Tutucusu 2"/>
          <p:cNvSpPr>
            <a:spLocks noGrp="1"/>
          </p:cNvSpPr>
          <p:nvPr>
            <p:ph idx="1"/>
          </p:nvPr>
        </p:nvSpPr>
        <p:spPr/>
        <p:txBody>
          <a:bodyPr/>
          <a:lstStyle/>
          <a:p>
            <a:pPr marL="0" indent="0">
              <a:buNone/>
            </a:pPr>
            <a:r>
              <a:rPr lang="tr-TR" dirty="0" smtClean="0"/>
              <a:t>Problem</a:t>
            </a:r>
          </a:p>
          <a:p>
            <a:pPr marL="0" indent="0">
              <a:buNone/>
            </a:pPr>
            <a:r>
              <a:rPr lang="tr-TR" dirty="0" smtClean="0"/>
              <a:t>Literatür</a:t>
            </a:r>
          </a:p>
          <a:p>
            <a:pPr marL="0" indent="0">
              <a:buNone/>
            </a:pPr>
            <a:r>
              <a:rPr lang="tr-TR" dirty="0"/>
              <a:t>Hipotezler</a:t>
            </a:r>
          </a:p>
          <a:p>
            <a:pPr marL="0" indent="0">
              <a:buNone/>
            </a:pPr>
            <a:r>
              <a:rPr lang="tr-TR" dirty="0" smtClean="0"/>
              <a:t>Kontrollü Deney</a:t>
            </a:r>
          </a:p>
          <a:p>
            <a:pPr marL="0" indent="0">
              <a:buNone/>
            </a:pPr>
            <a:r>
              <a:rPr lang="tr-TR" dirty="0"/>
              <a:t>	</a:t>
            </a:r>
            <a:r>
              <a:rPr lang="tr-TR" dirty="0" smtClean="0"/>
              <a:t>Değişkenler</a:t>
            </a:r>
          </a:p>
          <a:p>
            <a:pPr marL="0" indent="0">
              <a:buNone/>
            </a:pPr>
            <a:r>
              <a:rPr lang="tr-TR" dirty="0" smtClean="0"/>
              <a:t>Sonuç ve Rapor</a:t>
            </a:r>
          </a:p>
          <a:p>
            <a:pPr marL="0" indent="0">
              <a:buNone/>
            </a:pPr>
            <a:r>
              <a:rPr lang="tr-TR" dirty="0" smtClean="0"/>
              <a:t>Kaynaklar</a:t>
            </a:r>
            <a:endParaRPr lang="tr-TR" dirty="0"/>
          </a:p>
        </p:txBody>
      </p:sp>
    </p:spTree>
    <p:extLst>
      <p:ext uri="{BB962C8B-B14F-4D97-AF65-F5344CB8AC3E}">
        <p14:creationId xmlns:p14="http://schemas.microsoft.com/office/powerpoint/2010/main" val="4239287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54152"/>
            <a:ext cx="8229600" cy="1143000"/>
          </a:xfrm>
        </p:spPr>
        <p:txBody>
          <a:bodyPr/>
          <a:lstStyle/>
          <a:p>
            <a:r>
              <a:rPr lang="tr-TR" dirty="0" smtClean="0"/>
              <a:t>TÜBİTAK 4006 BİLİM FUARLARI</a:t>
            </a:r>
            <a:endParaRPr lang="tr-TR" dirty="0"/>
          </a:p>
        </p:txBody>
      </p:sp>
      <p:pic>
        <p:nvPicPr>
          <p:cNvPr id="2050"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http://bilimiz.tubitak.gov.tr/images/4006_ana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6" y="542109"/>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895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p:txBody>
          <a:bodyPr>
            <a:normAutofit/>
          </a:bodyPr>
          <a:lstStyle/>
          <a:p>
            <a:pPr algn="just"/>
            <a:r>
              <a:rPr lang="tr-TR" dirty="0"/>
              <a:t>Başvuru sistemi Aralık ayında açılacaktır (bu tarih web sitesinde ilerleyen günlerde ilan edilecektir). </a:t>
            </a:r>
            <a:r>
              <a:rPr lang="tr-TR" b="1" dirty="0"/>
              <a:t>Başvuru son tarihi 15 Ocak 2017 </a:t>
            </a:r>
            <a:r>
              <a:rPr lang="tr-TR" dirty="0"/>
              <a:t>olarak belirlenmiştir</a:t>
            </a:r>
            <a:r>
              <a:rPr lang="tr-TR" dirty="0" smtClean="0"/>
              <a:t>.</a:t>
            </a:r>
          </a:p>
          <a:p>
            <a:pPr algn="just"/>
            <a:r>
              <a:rPr lang="tr-TR" dirty="0"/>
              <a:t>Başvuru yaparken yürütücü/okul/okul müdürü bilgilerinin </a:t>
            </a:r>
            <a:r>
              <a:rPr lang="tr-TR" dirty="0" err="1"/>
              <a:t>yanısıra</a:t>
            </a:r>
            <a:r>
              <a:rPr lang="tr-TR" dirty="0"/>
              <a:t>, </a:t>
            </a:r>
            <a:r>
              <a:rPr lang="tr-TR" u="sng" dirty="0"/>
              <a:t>sergilenecek projelere ait projenin adı/konusu/amaç/özet bilgileri </a:t>
            </a:r>
            <a:r>
              <a:rPr lang="tr-TR" dirty="0"/>
              <a:t>de BAŞVURU AŞAMASINDA sisteme girilecektir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72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u="sng" dirty="0"/>
              <a:t>İl Temsilcileri </a:t>
            </a:r>
            <a:r>
              <a:rPr lang="tr-TR" dirty="0"/>
              <a:t>her bir başvurunun proje bilgilerini kontrol edip sergilenmesine </a:t>
            </a:r>
            <a:r>
              <a:rPr lang="tr-TR" u="sng" dirty="0"/>
              <a:t>onay verecek</a:t>
            </a:r>
            <a:r>
              <a:rPr lang="tr-TR" dirty="0"/>
              <a:t> ya da </a:t>
            </a:r>
            <a:r>
              <a:rPr lang="tr-TR" dirty="0" smtClean="0"/>
              <a:t>vermeyecektir.</a:t>
            </a:r>
          </a:p>
          <a:p>
            <a:pPr algn="just"/>
            <a:r>
              <a:rPr lang="tr-TR" dirty="0"/>
              <a:t>Okulda sergilenecek projelerin </a:t>
            </a:r>
            <a:r>
              <a:rPr lang="tr-TR" u="sng" dirty="0"/>
              <a:t>en az %50'sinin 'araştırma projesi'</a:t>
            </a:r>
            <a:r>
              <a:rPr lang="tr-TR" dirty="0"/>
              <a:t> olması gerekmektedir</a:t>
            </a:r>
            <a:r>
              <a:rPr lang="tr-TR" dirty="0" smtClean="0"/>
              <a:t>.</a:t>
            </a:r>
          </a:p>
          <a:p>
            <a:pPr algn="just"/>
            <a:r>
              <a:rPr lang="tr-TR" dirty="0"/>
              <a:t>Okul hizmet alanına göre sergilenecek proje sayısına sınır getirilmiştir.  Okul hizmet alanı 1, 2, 3, 4 olan okullar en az yarısı araştırma projesi olmak </a:t>
            </a:r>
            <a:r>
              <a:rPr lang="tr-TR" u="sng" dirty="0"/>
              <a:t>üzere sadece 20</a:t>
            </a:r>
            <a:r>
              <a:rPr lang="tr-TR" dirty="0"/>
              <a:t>, okul hizmet alanı 5, 6 olan okullar ise en az yarısı araştırma projesi olmak üzere </a:t>
            </a:r>
            <a:r>
              <a:rPr lang="tr-TR" u="sng" dirty="0"/>
              <a:t>sadece 10 proje </a:t>
            </a:r>
            <a:r>
              <a:rPr lang="tr-TR" dirty="0"/>
              <a:t>sergileyebilecektir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85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46125" y="3543151"/>
            <a:ext cx="7772400" cy="1470025"/>
          </a:xfrm>
        </p:spPr>
        <p:txBody>
          <a:bodyPr>
            <a:normAutofit fontScale="90000"/>
          </a:bodyPr>
          <a:lstStyle/>
          <a:p>
            <a:r>
              <a:rPr lang="tr-TR" b="1" dirty="0" smtClean="0"/>
              <a:t>2016 – 2017 TÜBİTAK FAALİYETLERİ ve DİĞER YARIŞMALAR</a:t>
            </a:r>
            <a:endParaRPr lang="tr-TR" b="1" dirty="0"/>
          </a:p>
        </p:txBody>
      </p:sp>
      <p:sp>
        <p:nvSpPr>
          <p:cNvPr id="3" name="Alt Başlık 2"/>
          <p:cNvSpPr>
            <a:spLocks noGrp="1"/>
          </p:cNvSpPr>
          <p:nvPr>
            <p:ph type="subTitle" idx="1"/>
          </p:nvPr>
        </p:nvSpPr>
        <p:spPr>
          <a:xfrm>
            <a:off x="1371600" y="5204792"/>
            <a:ext cx="6400800" cy="1752600"/>
          </a:xfrm>
        </p:spPr>
        <p:txBody>
          <a:bodyPr/>
          <a:lstStyle/>
          <a:p>
            <a:r>
              <a:rPr lang="tr-TR" dirty="0" smtClean="0"/>
              <a:t>DR. ERSEN ÇIĞRIK</a:t>
            </a:r>
          </a:p>
          <a:p>
            <a:r>
              <a:rPr lang="tr-TR" sz="2000" dirty="0" smtClean="0"/>
              <a:t>BURSA MEB AR-GE</a:t>
            </a:r>
          </a:p>
          <a:p>
            <a:r>
              <a:rPr lang="tr-TR" sz="2000" dirty="0" smtClean="0"/>
              <a:t>ersencigrik@gmail.com</a:t>
            </a:r>
            <a:endParaRPr lang="tr-TR" sz="2000" dirty="0"/>
          </a:p>
        </p:txBody>
      </p:sp>
      <p:pic>
        <p:nvPicPr>
          <p:cNvPr id="1026" name="Picture 2" descr="TÜBİTAK 4004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6" y="179802"/>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180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t>Projelerde sadece bilimiz.tubitak.gov.tr adresinde yer alan "4006 TÜBİTAK Bilim Fuarları Logosu" kullanılacaktır.</a:t>
            </a:r>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37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DİĞER PROJELER</a:t>
            </a:r>
            <a:endParaRPr lang="tr-TR" dirty="0"/>
          </a:p>
        </p:txBody>
      </p:sp>
      <p:sp>
        <p:nvSpPr>
          <p:cNvPr id="3" name="İçerik Yer Tutucusu 2"/>
          <p:cNvSpPr>
            <a:spLocks noGrp="1"/>
          </p:cNvSpPr>
          <p:nvPr>
            <p:ph idx="1"/>
          </p:nvPr>
        </p:nvSpPr>
        <p:spPr/>
        <p:txBody>
          <a:bodyPr>
            <a:normAutofit fontScale="85000" lnSpcReduction="10000"/>
          </a:bodyPr>
          <a:lstStyle/>
          <a:p>
            <a:pPr marL="0" indent="0">
              <a:buNone/>
            </a:pPr>
            <a:r>
              <a:rPr lang="tr-TR" b="1" dirty="0"/>
              <a:t>Enerji Verimliliği Proje </a:t>
            </a:r>
            <a:r>
              <a:rPr lang="tr-TR" b="1" dirty="0" smtClean="0"/>
              <a:t>Yarışması</a:t>
            </a:r>
          </a:p>
          <a:p>
            <a:pPr marL="0" indent="0">
              <a:buNone/>
            </a:pPr>
            <a:r>
              <a:rPr lang="tr-TR" dirty="0" smtClean="0"/>
              <a:t>Tüm Lise öğrencileri ortaöğretim proje yarışması kılavuzuna uygun olarak başvuru yapabilir. </a:t>
            </a:r>
          </a:p>
          <a:p>
            <a:pPr marL="0" indent="0">
              <a:buNone/>
            </a:pPr>
            <a:endParaRPr lang="tr-TR" dirty="0"/>
          </a:p>
          <a:p>
            <a:pPr marL="0" indent="0">
              <a:buNone/>
            </a:pPr>
            <a:r>
              <a:rPr lang="tr-TR" b="1" dirty="0" smtClean="0"/>
              <a:t>İnsansız Hava Araçları Yarışması</a:t>
            </a:r>
          </a:p>
          <a:p>
            <a:pPr marL="0" indent="0">
              <a:buNone/>
            </a:pPr>
            <a:r>
              <a:rPr lang="tr-TR" dirty="0" smtClean="0"/>
              <a:t>Lise öğrencileri ve üniversite öğrencileri başvurabilir. </a:t>
            </a:r>
          </a:p>
          <a:p>
            <a:pPr marL="0" indent="0">
              <a:buNone/>
            </a:pPr>
            <a:endParaRPr lang="tr-TR" dirty="0"/>
          </a:p>
          <a:p>
            <a:pPr marL="0" indent="0">
              <a:buNone/>
            </a:pPr>
            <a:r>
              <a:rPr lang="tr-TR" b="1" dirty="0" smtClean="0"/>
              <a:t>Google Bilim Fuarı</a:t>
            </a:r>
          </a:p>
          <a:p>
            <a:pPr marL="0" indent="0">
              <a:buNone/>
            </a:pPr>
            <a:r>
              <a:rPr lang="tr-TR" dirty="0"/>
              <a:t>Google </a:t>
            </a:r>
            <a:r>
              <a:rPr lang="tr-TR" dirty="0" err="1"/>
              <a:t>Science</a:t>
            </a:r>
            <a:r>
              <a:rPr lang="tr-TR" dirty="0"/>
              <a:t> </a:t>
            </a:r>
            <a:r>
              <a:rPr lang="tr-TR" dirty="0" err="1"/>
              <a:t>Fair</a:t>
            </a:r>
            <a:r>
              <a:rPr lang="tr-TR" dirty="0"/>
              <a:t>, 13-18 yaş arası bireylere ve ekiplere açık bir küresel, çevrimiçi bilim ve teknoloji </a:t>
            </a:r>
            <a:r>
              <a:rPr lang="tr-TR" dirty="0" smtClean="0"/>
              <a:t>yarışmasıdır. </a:t>
            </a:r>
            <a:endParaRPr lang="tr-TR" dirty="0"/>
          </a:p>
        </p:txBody>
      </p:sp>
    </p:spTree>
    <p:extLst>
      <p:ext uri="{BB962C8B-B14F-4D97-AF65-F5344CB8AC3E}">
        <p14:creationId xmlns:p14="http://schemas.microsoft.com/office/powerpoint/2010/main" val="394461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654152"/>
            <a:ext cx="8229600" cy="1143000"/>
          </a:xfrm>
        </p:spPr>
        <p:txBody>
          <a:bodyPr/>
          <a:lstStyle/>
          <a:p>
            <a:r>
              <a:rPr lang="tr-TR" dirty="0" smtClean="0"/>
              <a:t>ORTAÖĞRETİM PROJE YARIŞMASI</a:t>
            </a:r>
            <a:endParaRPr lang="tr-TR" dirty="0"/>
          </a:p>
        </p:txBody>
      </p:sp>
      <p:pic>
        <p:nvPicPr>
          <p:cNvPr id="2050"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tubitak.gov.tr/sites/default/files/styles/ana_gorsel/public/2204.jpg?itok=_DPUnd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6" y="188640"/>
            <a:ext cx="8953500"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0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pPr marL="0" indent="0" algn="just">
              <a:buNone/>
            </a:pPr>
            <a:r>
              <a:rPr lang="tr-TR" b="1" dirty="0" smtClean="0"/>
              <a:t>Alanlar: </a:t>
            </a:r>
            <a:r>
              <a:rPr lang="tr-TR" dirty="0" smtClean="0"/>
              <a:t>Biyoloji, Coğrafya, Değerler Eğitimi, Fizik, Kimya, Kodlama, Matematik, Psikoloji, Sosyoloji, Tarih, Teknolojik Tasarım, Türk Dili ve Edebiyatı</a:t>
            </a:r>
          </a:p>
          <a:p>
            <a:pPr marL="0" indent="0" algn="just">
              <a:buNone/>
            </a:pPr>
            <a:endParaRPr lang="tr-TR" dirty="0"/>
          </a:p>
          <a:p>
            <a:pPr marL="0" indent="0" algn="just">
              <a:buNone/>
            </a:pPr>
            <a:r>
              <a:rPr lang="tr-TR" b="1" dirty="0" smtClean="0"/>
              <a:t>Başvuru Tarihi:</a:t>
            </a:r>
            <a:r>
              <a:rPr lang="tr-TR" dirty="0" smtClean="0"/>
              <a:t> 02 - 18 Ocak 2017</a:t>
            </a:r>
          </a:p>
          <a:p>
            <a:pPr marL="0" indent="0" algn="just">
              <a:buNone/>
            </a:pPr>
            <a:endParaRPr lang="tr-TR" dirty="0"/>
          </a:p>
          <a:p>
            <a:pPr marL="0" indent="0" algn="just">
              <a:buNone/>
            </a:pPr>
            <a:r>
              <a:rPr lang="tr-TR" b="1" dirty="0" smtClean="0"/>
              <a:t>Başvuru Adresi:  </a:t>
            </a:r>
            <a:r>
              <a:rPr lang="tr-TR" dirty="0" smtClean="0"/>
              <a:t>https://e-bideb.tubitak.gov.tr</a:t>
            </a:r>
          </a:p>
          <a:p>
            <a:pPr marL="0" indent="0" algn="just">
              <a:buNone/>
            </a:pP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58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 Koşulları</a:t>
            </a:r>
            <a:endParaRPr lang="tr-TR" dirty="0"/>
          </a:p>
        </p:txBody>
      </p:sp>
      <p:sp>
        <p:nvSpPr>
          <p:cNvPr id="3" name="İçerik Yer Tutucusu 2"/>
          <p:cNvSpPr>
            <a:spLocks noGrp="1"/>
          </p:cNvSpPr>
          <p:nvPr>
            <p:ph idx="1"/>
          </p:nvPr>
        </p:nvSpPr>
        <p:spPr/>
        <p:txBody>
          <a:bodyPr>
            <a:normAutofit fontScale="77500" lnSpcReduction="20000"/>
          </a:bodyPr>
          <a:lstStyle/>
          <a:p>
            <a:pPr algn="just"/>
            <a:r>
              <a:rPr lang="tr-TR" dirty="0" smtClean="0"/>
              <a:t>Yarışmaya, Türkiye ve </a:t>
            </a:r>
            <a:r>
              <a:rPr lang="tr-TR" dirty="0" err="1" smtClean="0"/>
              <a:t>K.K.T.C.’de</a:t>
            </a:r>
            <a:r>
              <a:rPr lang="tr-TR" dirty="0" smtClean="0"/>
              <a:t> öğrenim gören tüm lise öğrencileri katılabilir. </a:t>
            </a:r>
          </a:p>
          <a:p>
            <a:pPr algn="just"/>
            <a:r>
              <a:rPr lang="tr-TR" dirty="0" smtClean="0"/>
              <a:t>Yarışmaya </a:t>
            </a:r>
            <a:r>
              <a:rPr lang="tr-TR" u="sng" dirty="0" smtClean="0"/>
              <a:t>her öğrenci yalnızca bir proje </a:t>
            </a:r>
            <a:r>
              <a:rPr lang="tr-TR" dirty="0" smtClean="0"/>
              <a:t>ile katılabilir ve her proje </a:t>
            </a:r>
            <a:r>
              <a:rPr lang="tr-TR" u="sng" dirty="0" smtClean="0"/>
              <a:t>en çok iki öğrenci tarafından</a:t>
            </a:r>
            <a:r>
              <a:rPr lang="tr-TR" dirty="0" smtClean="0"/>
              <a:t> hazırlanır.</a:t>
            </a:r>
          </a:p>
          <a:p>
            <a:pPr algn="just"/>
            <a:r>
              <a:rPr lang="tr-TR" dirty="0" smtClean="0"/>
              <a:t>Projede 1 danışman yer alır. Projede danışman olması zorunlu değildir.</a:t>
            </a:r>
          </a:p>
          <a:p>
            <a:pPr algn="just"/>
            <a:r>
              <a:rPr lang="tr-TR" dirty="0" smtClean="0"/>
              <a:t>Son başvuru tarihinden önce aynı projeyle bu veya başka bir yarışmaya katıldığı ya da başvurduğu tespit edilen projeler, hangi aşamada olursa olsun yarışmadan</a:t>
            </a:r>
            <a:r>
              <a:rPr lang="tr-TR" u="sng" dirty="0" smtClean="0"/>
              <a:t> elenir</a:t>
            </a:r>
            <a:r>
              <a:rPr lang="tr-TR" dirty="0" smtClean="0"/>
              <a:t>. </a:t>
            </a:r>
          </a:p>
          <a:p>
            <a:pPr algn="just"/>
            <a:r>
              <a:rPr lang="tr-TR" dirty="0" smtClean="0"/>
              <a:t>2017 yılı “Enerji Verimliliği” proje yarışmasına katılanlar, aynı projeyle bu yarışmaya da katılırlar ise </a:t>
            </a:r>
            <a:r>
              <a:rPr lang="tr-TR" u="sng" dirty="0" smtClean="0"/>
              <a:t>her iki yarışmadan</a:t>
            </a:r>
            <a:r>
              <a:rPr lang="tr-TR" dirty="0" smtClean="0"/>
              <a:t> da elenir.</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69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p:txBody>
          <a:bodyPr>
            <a:normAutofit fontScale="92500" lnSpcReduction="20000"/>
          </a:bodyPr>
          <a:lstStyle/>
          <a:p>
            <a:pPr algn="just"/>
            <a:r>
              <a:rPr lang="tr-TR" dirty="0" smtClean="0"/>
              <a:t>Online başvuru sonrası sistemden alınan Proje Başvuru Onay Formu çıktısı öğrenci/</a:t>
            </a:r>
            <a:r>
              <a:rPr lang="tr-TR" dirty="0" err="1" smtClean="0"/>
              <a:t>ler</a:t>
            </a:r>
            <a:r>
              <a:rPr lang="tr-TR" dirty="0" smtClean="0"/>
              <a:t>, danışman ve okul müdürlüğü tarafından imzalanarak 25 Ocak 2017 tarihi saat 17.00’e kadar </a:t>
            </a:r>
            <a:r>
              <a:rPr lang="tr-TR" u="sng" dirty="0" smtClean="0"/>
              <a:t>Bölge Koordinatörlüğü adresine gönderilir veya elden teslim edilir </a:t>
            </a:r>
            <a:r>
              <a:rPr lang="tr-TR" dirty="0" smtClean="0"/>
              <a:t>(Proje başvuruları TÜBİTAK’a gönderilmeyecektir).</a:t>
            </a:r>
          </a:p>
          <a:p>
            <a:pPr algn="just"/>
            <a:r>
              <a:rPr lang="tr-TR" dirty="0" smtClean="0"/>
              <a:t>Başvuru </a:t>
            </a:r>
            <a:r>
              <a:rPr lang="tr-TR" u="sng" dirty="0" smtClean="0"/>
              <a:t>sistemi kapandıktan sonra </a:t>
            </a:r>
            <a:r>
              <a:rPr lang="tr-TR" dirty="0" smtClean="0"/>
              <a:t>danışman değişiklik talepleri kabul edilmez. </a:t>
            </a:r>
          </a:p>
          <a:p>
            <a:pPr algn="just"/>
            <a:r>
              <a:rPr lang="tr-TR" dirty="0" smtClean="0"/>
              <a:t>Öğrenci/</a:t>
            </a:r>
            <a:r>
              <a:rPr lang="tr-TR" dirty="0" err="1" smtClean="0"/>
              <a:t>lerin</a:t>
            </a:r>
            <a:r>
              <a:rPr lang="tr-TR" dirty="0" smtClean="0"/>
              <a:t> </a:t>
            </a:r>
            <a:r>
              <a:rPr lang="tr-TR" u="sng" dirty="0" smtClean="0"/>
              <a:t>son altı ay </a:t>
            </a:r>
            <a:r>
              <a:rPr lang="tr-TR" dirty="0" smtClean="0"/>
              <a:t>içinde </a:t>
            </a:r>
            <a:r>
              <a:rPr lang="tr-TR" u="sng" dirty="0" smtClean="0"/>
              <a:t>yakın mesafeden</a:t>
            </a:r>
            <a:r>
              <a:rPr lang="tr-TR" dirty="0" smtClean="0"/>
              <a:t> çekilmiş vesikalık fotoğrafları sisteme yüklenir.  </a:t>
            </a:r>
            <a:endParaRPr lang="tr-TR"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02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Başvuru</a:t>
            </a:r>
            <a:endParaRPr lang="tr-TR" dirty="0"/>
          </a:p>
        </p:txBody>
      </p:sp>
      <p:sp>
        <p:nvSpPr>
          <p:cNvPr id="3" name="İçerik Yer Tutucusu 2"/>
          <p:cNvSpPr>
            <a:spLocks noGrp="1"/>
          </p:cNvSpPr>
          <p:nvPr>
            <p:ph idx="1"/>
          </p:nvPr>
        </p:nvSpPr>
        <p:spPr>
          <a:xfrm>
            <a:off x="457200" y="1639341"/>
            <a:ext cx="8229600" cy="4525963"/>
          </a:xfrm>
        </p:spPr>
        <p:txBody>
          <a:bodyPr>
            <a:normAutofit fontScale="77500" lnSpcReduction="20000"/>
          </a:bodyPr>
          <a:lstStyle/>
          <a:p>
            <a:pPr algn="just"/>
            <a:r>
              <a:rPr lang="tr-TR" dirty="0" smtClean="0"/>
              <a:t>Proje istenilen formatta hazırlanarak sisteme </a:t>
            </a:r>
            <a:r>
              <a:rPr lang="tr-TR" u="sng" dirty="0" smtClean="0"/>
              <a:t>PDF olarak </a:t>
            </a:r>
            <a:r>
              <a:rPr lang="tr-TR" dirty="0" smtClean="0"/>
              <a:t>yüklenir. </a:t>
            </a:r>
          </a:p>
          <a:p>
            <a:pPr algn="just"/>
            <a:r>
              <a:rPr lang="tr-TR" b="1" dirty="0" smtClean="0"/>
              <a:t>Proje özeti, planı ve raporu üzerine kişisel ve kurumsal bilgi (ad, adres vb.) ve görsellere (amblem, arma, fotoğraf vb.) yer verilmesi kesinlikle yasaktır.</a:t>
            </a:r>
          </a:p>
          <a:p>
            <a:pPr algn="just"/>
            <a:r>
              <a:rPr lang="tr-TR" dirty="0" smtClean="0"/>
              <a:t>Video eklenmesi zorunlu değildir. Yüklenmesi durumunda videonun </a:t>
            </a:r>
            <a:r>
              <a:rPr lang="tr-TR" u="sng" dirty="0" smtClean="0"/>
              <a:t>boyutu 10 MB’ı</a:t>
            </a:r>
            <a:r>
              <a:rPr lang="tr-TR" dirty="0" smtClean="0"/>
              <a:t> geçmeyecektir. Video kaydında projeyi hazırlayan kişileri ve okullarını çağrıştıracak, ortaya çıkaracak </a:t>
            </a:r>
            <a:r>
              <a:rPr lang="tr-TR" u="sng" dirty="0" smtClean="0"/>
              <a:t>her türlü kişisel ve kurumsal bilgi</a:t>
            </a:r>
            <a:r>
              <a:rPr lang="tr-TR" dirty="0" smtClean="0"/>
              <a:t> (ad, adres vb.) ve görsellere (amblem, arma, fotoğraf vb.) yer verilmesi yasaktır. Aksi durumdaki projeler yarışmadan elenir.</a:t>
            </a:r>
          </a:p>
          <a:p>
            <a:pPr algn="just"/>
            <a:r>
              <a:rPr lang="tr-TR" u="sng" dirty="0" smtClean="0"/>
              <a:t>Yanlış alandan</a:t>
            </a:r>
            <a:r>
              <a:rPr lang="tr-TR" dirty="0" smtClean="0"/>
              <a:t> başvuran projeler yarışmadan elenir. </a:t>
            </a:r>
            <a:endParaRPr lang="tr-TR" b="1" dirty="0" smtClean="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62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Değerlendirme Bölge</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Proje Rehberine uygun olarak hazırlanan projeler, “</a:t>
            </a:r>
            <a:r>
              <a:rPr lang="tr-TR" u="sng" dirty="0" smtClean="0"/>
              <a:t>Proje Raporu</a:t>
            </a:r>
            <a:r>
              <a:rPr lang="tr-TR" dirty="0" smtClean="0"/>
              <a:t>” üzerinden değerlendirilir.</a:t>
            </a:r>
          </a:p>
          <a:p>
            <a:pPr algn="just"/>
            <a:r>
              <a:rPr lang="tr-TR" dirty="0" smtClean="0"/>
              <a:t>Projeler, Özgünlük ve Yaratıcılık, Kullanılan Bilimsel Yöntem, Tutarlılık ve Katkı, Yararlılık (Ekonomik, Sosyal, …), Uygulanabilirlik ve Kullanışlılık, Kaynak Taraması, Özümseme ve Hâkimiyet, Sonuç ve Açıklık gibi kriterlere göre değerlendirilir.</a:t>
            </a:r>
            <a:endParaRPr lang="tr-TR" b="1" dirty="0"/>
          </a:p>
        </p:txBody>
      </p:sp>
      <p:pic>
        <p:nvPicPr>
          <p:cNvPr id="4" name="Picture 2" descr="İ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6149320"/>
            <a:ext cx="1217317" cy="684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233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1264</Words>
  <Application>Microsoft Office PowerPoint</Application>
  <PresentationFormat>Ekran Gösterisi (4:3)</PresentationFormat>
  <Paragraphs>101</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ULUTEK ÖĞRETMEN AKADEMİSİ</vt:lpstr>
      <vt:lpstr>PowerPoint Sunusu</vt:lpstr>
      <vt:lpstr>2016 – 2017 TÜBİTAK FAALİYETLERİ ve DİĞER YARIŞMALAR</vt:lpstr>
      <vt:lpstr>ORTAÖĞRETİM PROJE YARIŞMASI</vt:lpstr>
      <vt:lpstr>PowerPoint Sunusu</vt:lpstr>
      <vt:lpstr>Başvuru Koşulları</vt:lpstr>
      <vt:lpstr>Başvuru</vt:lpstr>
      <vt:lpstr>Başvuru</vt:lpstr>
      <vt:lpstr>Değerlendirme Bölge</vt:lpstr>
      <vt:lpstr>Değerlendirme Bölge</vt:lpstr>
      <vt:lpstr>Değerlendirme Final</vt:lpstr>
      <vt:lpstr>Değerlendirme Final</vt:lpstr>
      <vt:lpstr>PowerPoint Sunusu</vt:lpstr>
      <vt:lpstr>Ödül</vt:lpstr>
      <vt:lpstr>Ödül</vt:lpstr>
      <vt:lpstr>ORTA OKULLAR ARASI PROJE YARIŞMASI</vt:lpstr>
      <vt:lpstr>PowerPoint Sunusu</vt:lpstr>
      <vt:lpstr>Başvuru Koşulları</vt:lpstr>
      <vt:lpstr>Başvuru</vt:lpstr>
      <vt:lpstr>Başvuru</vt:lpstr>
      <vt:lpstr>Değerlendirme Bölge</vt:lpstr>
      <vt:lpstr>Değerlendirme Bölge</vt:lpstr>
      <vt:lpstr>Değerlendirme Final</vt:lpstr>
      <vt:lpstr>Değerlendirme Final</vt:lpstr>
      <vt:lpstr>PowerPoint Sunusu</vt:lpstr>
      <vt:lpstr>Araştırma Projesi</vt:lpstr>
      <vt:lpstr>TÜBİTAK 4006 BİLİM FUARLARI</vt:lpstr>
      <vt:lpstr>Başvuru</vt:lpstr>
      <vt:lpstr>Başvuru</vt:lpstr>
      <vt:lpstr>PowerPoint Sunusu</vt:lpstr>
      <vt:lpstr>DİĞER PROJELER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 2017 TÜBİTAK FAALİYETLERİ</dc:title>
  <dc:creator>Bahar</dc:creator>
  <cp:lastModifiedBy>Bahar</cp:lastModifiedBy>
  <cp:revision>22</cp:revision>
  <dcterms:created xsi:type="dcterms:W3CDTF">2016-12-04T17:12:27Z</dcterms:created>
  <dcterms:modified xsi:type="dcterms:W3CDTF">2016-12-07T08:05:07Z</dcterms:modified>
</cp:coreProperties>
</file>